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이영찬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slide" Target="slides/slide82.xml"/><Relationship Id="rId43" Type="http://schemas.openxmlformats.org/officeDocument/2006/relationships/slide" Target="slides/slide37.xml"/><Relationship Id="rId87" Type="http://schemas.openxmlformats.org/officeDocument/2006/relationships/slide" Target="slides/slide8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0" Type="http://schemas.openxmlformats.org/officeDocument/2006/relationships/slide" Target="slides/slide84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4-03T00:47:13.595">
    <p:pos x="6000" y="0"/>
    <p:text>https://docs.google.com/spreadsheets/d/1hCFCDrPH9ZOLwi70LYMtA_nxkayJi34U0J9nMA7QvvM/edit#gid=0&amp;range=D25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a19f6f65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a19f6f65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a19f6f65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2a19f6f65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a19f6f65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2a19f6f65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a19f6f65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a19f6f65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a19f6f65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2a19f6f65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a19f6f65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a19f6f65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a19f6f65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a19f6f65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a19f6f65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a19f6f65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a19f6f65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2a19f6f65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a19f6f65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a19f6f65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a19f6f6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a19f6f6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a19f6f65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2a19f6f65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a19f6f65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2a19f6f65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a19f6f65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2a19f6f65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a19f6f65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2a19f6f65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a19f6f65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a19f6f65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2a19f6f65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2a19f6f65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a19f6f65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2a19f6f65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2a19f6f65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2a19f6f65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2a19f6f655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2a19f6f655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2a19f6f655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2a19f6f655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a19f6f65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a19f6f65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a19f6f655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2a19f6f655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2a19f6f655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2a19f6f655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2a19f6f655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2a19f6f655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a19f6f655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2a19f6f655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2a19f6f655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2a19f6f655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2a19f6f655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2a19f6f655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2a19f6f655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2a19f6f655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2a19f6f655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2a19f6f655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2a19f6f655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2a19f6f655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2a19f6f655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2a19f6f655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a19f6f65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a19f6f65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2a19f6f655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2a19f6f655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2a19f6f655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2a19f6f655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2a19f6f655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2a19f6f655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2a19f6f655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2a19f6f655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2a19f6f655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2a19f6f655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2a19f6f655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2a19f6f655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2a19f6f655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2a19f6f655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2a19f6f655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2a19f6f655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2a19f6f655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2a19f6f655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2a758295b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2a758295b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a19f6f65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2a19f6f65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2a758295b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2a758295b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2a758295b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2a758295b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2a758295b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2a758295b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2a758295b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2a758295b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2a758295b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2a758295b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2a758295b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2a758295b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2a758295b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2a758295b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2a758295b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2a758295b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2a758295b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2a758295b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2a758295b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2a758295b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2a19f6f65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2a19f6f65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2a758295b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2a758295b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2a758295b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2a758295b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2a758295b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2a758295b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2a758295b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2a758295b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2a758295b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2a758295b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2a758295b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2a758295b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2a758295b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2a758295b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2a758295b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2a758295b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130bf6b7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130bf6b7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130bf6b79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130bf6b79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a19f6f65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2a19f6f65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130bf6b79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130bf6b79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130bf6b79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130bf6b79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130bf6b79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130bf6b79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130bf6b79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130bf6b79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130bf6b79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130bf6b79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130bf6b79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130bf6b79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130bf6b79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130bf6b79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130bf6b79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130bf6b79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130bf6b79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130bf6b79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130bf6b79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130bf6b79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a19f6f65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2a19f6f65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130bf6b79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130bf6b79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130bf6b79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130bf6b79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130bf6b79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130bf6b79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130bf6b79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130bf6b79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130bf6b79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130bf6b79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a19f6f65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2a19f6f65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5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45.png"/><Relationship Id="rId6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6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55.png"/><Relationship Id="rId5" Type="http://schemas.openxmlformats.org/officeDocument/2006/relationships/image" Target="../media/image49.png"/><Relationship Id="rId6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5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Relationship Id="rId4" Type="http://schemas.openxmlformats.org/officeDocument/2006/relationships/image" Target="../media/image65.png"/><Relationship Id="rId5" Type="http://schemas.openxmlformats.org/officeDocument/2006/relationships/image" Target="../media/image7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7.png"/><Relationship Id="rId4" Type="http://schemas.openxmlformats.org/officeDocument/2006/relationships/image" Target="../media/image50.png"/><Relationship Id="rId5" Type="http://schemas.openxmlformats.org/officeDocument/2006/relationships/image" Target="../media/image58.png"/><Relationship Id="rId6" Type="http://schemas.openxmlformats.org/officeDocument/2006/relationships/image" Target="../media/image6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png"/><Relationship Id="rId4" Type="http://schemas.openxmlformats.org/officeDocument/2006/relationships/image" Target="../media/image62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6.png"/><Relationship Id="rId4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3.png"/><Relationship Id="rId4" Type="http://schemas.openxmlformats.org/officeDocument/2006/relationships/image" Target="../media/image68.png"/><Relationship Id="rId5" Type="http://schemas.openxmlformats.org/officeDocument/2006/relationships/image" Target="../media/image64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1.png"/><Relationship Id="rId4" Type="http://schemas.openxmlformats.org/officeDocument/2006/relationships/image" Target="../media/image74.png"/><Relationship Id="rId9" Type="http://schemas.openxmlformats.org/officeDocument/2006/relationships/image" Target="../media/image73.png"/><Relationship Id="rId5" Type="http://schemas.openxmlformats.org/officeDocument/2006/relationships/image" Target="../media/image80.png"/><Relationship Id="rId6" Type="http://schemas.openxmlformats.org/officeDocument/2006/relationships/image" Target="../media/image75.png"/><Relationship Id="rId7" Type="http://schemas.openxmlformats.org/officeDocument/2006/relationships/image" Target="../media/image83.png"/><Relationship Id="rId8" Type="http://schemas.openxmlformats.org/officeDocument/2006/relationships/image" Target="../media/image8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2.png"/><Relationship Id="rId4" Type="http://schemas.openxmlformats.org/officeDocument/2006/relationships/image" Target="../media/image79.png"/><Relationship Id="rId5" Type="http://schemas.openxmlformats.org/officeDocument/2006/relationships/image" Target="../media/image85.png"/><Relationship Id="rId6" Type="http://schemas.openxmlformats.org/officeDocument/2006/relationships/image" Target="../media/image82.png"/><Relationship Id="rId7" Type="http://schemas.openxmlformats.org/officeDocument/2006/relationships/image" Target="../media/image8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7.png"/><Relationship Id="rId4" Type="http://schemas.openxmlformats.org/officeDocument/2006/relationships/image" Target="../media/image87.png"/><Relationship Id="rId5" Type="http://schemas.openxmlformats.org/officeDocument/2006/relationships/image" Target="../media/image7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8.png"/><Relationship Id="rId4" Type="http://schemas.openxmlformats.org/officeDocument/2006/relationships/image" Target="../media/image81.png"/><Relationship Id="rId5" Type="http://schemas.openxmlformats.org/officeDocument/2006/relationships/image" Target="../media/image84.png"/><Relationship Id="rId6" Type="http://schemas.openxmlformats.org/officeDocument/2006/relationships/image" Target="../media/image102.png"/><Relationship Id="rId7" Type="http://schemas.openxmlformats.org/officeDocument/2006/relationships/image" Target="../media/image9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8.png"/><Relationship Id="rId4" Type="http://schemas.openxmlformats.org/officeDocument/2006/relationships/image" Target="../media/image100.png"/><Relationship Id="rId5" Type="http://schemas.openxmlformats.org/officeDocument/2006/relationships/image" Target="../media/image98.png"/><Relationship Id="rId6" Type="http://schemas.openxmlformats.org/officeDocument/2006/relationships/image" Target="../media/image10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7.png"/><Relationship Id="rId4" Type="http://schemas.openxmlformats.org/officeDocument/2006/relationships/image" Target="../media/image89.png"/><Relationship Id="rId5" Type="http://schemas.openxmlformats.org/officeDocument/2006/relationships/image" Target="../media/image1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3.png"/><Relationship Id="rId4" Type="http://schemas.openxmlformats.org/officeDocument/2006/relationships/image" Target="../media/image95.png"/><Relationship Id="rId5" Type="http://schemas.openxmlformats.org/officeDocument/2006/relationships/image" Target="../media/image99.png"/><Relationship Id="rId6" Type="http://schemas.openxmlformats.org/officeDocument/2006/relationships/image" Target="../media/image10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1.png"/><Relationship Id="rId4" Type="http://schemas.openxmlformats.org/officeDocument/2006/relationships/image" Target="../media/image90.png"/><Relationship Id="rId5" Type="http://schemas.openxmlformats.org/officeDocument/2006/relationships/image" Target="../media/image9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2.png"/><Relationship Id="rId4" Type="http://schemas.openxmlformats.org/officeDocument/2006/relationships/image" Target="../media/image105.png"/><Relationship Id="rId5" Type="http://schemas.openxmlformats.org/officeDocument/2006/relationships/image" Target="../media/image10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4.png"/><Relationship Id="rId4" Type="http://schemas.openxmlformats.org/officeDocument/2006/relationships/image" Target="../media/image116.png"/><Relationship Id="rId5" Type="http://schemas.openxmlformats.org/officeDocument/2006/relationships/image" Target="../media/image10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7.png"/><Relationship Id="rId4" Type="http://schemas.openxmlformats.org/officeDocument/2006/relationships/image" Target="../media/image106.png"/><Relationship Id="rId5" Type="http://schemas.openxmlformats.org/officeDocument/2006/relationships/image" Target="../media/image110.png"/><Relationship Id="rId6" Type="http://schemas.openxmlformats.org/officeDocument/2006/relationships/image" Target="../media/image1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7.png"/><Relationship Id="rId4" Type="http://schemas.openxmlformats.org/officeDocument/2006/relationships/image" Target="../media/image122.png"/><Relationship Id="rId5" Type="http://schemas.openxmlformats.org/officeDocument/2006/relationships/image" Target="../media/image115.png"/><Relationship Id="rId6" Type="http://schemas.openxmlformats.org/officeDocument/2006/relationships/image" Target="../media/image1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9.png"/><Relationship Id="rId4" Type="http://schemas.openxmlformats.org/officeDocument/2006/relationships/image" Target="../media/image123.png"/><Relationship Id="rId5" Type="http://schemas.openxmlformats.org/officeDocument/2006/relationships/image" Target="../media/image1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5.png"/><Relationship Id="rId4" Type="http://schemas.openxmlformats.org/officeDocument/2006/relationships/image" Target="../media/image1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21.png"/><Relationship Id="rId6" Type="http://schemas.openxmlformats.org/officeDocument/2006/relationships/image" Target="../media/image128.png"/><Relationship Id="rId7" Type="http://schemas.openxmlformats.org/officeDocument/2006/relationships/image" Target="../media/image1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4.png"/><Relationship Id="rId4" Type="http://schemas.openxmlformats.org/officeDocument/2006/relationships/image" Target="../media/image141.png"/><Relationship Id="rId5" Type="http://schemas.openxmlformats.org/officeDocument/2006/relationships/image" Target="../media/image1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4.png"/><Relationship Id="rId4" Type="http://schemas.openxmlformats.org/officeDocument/2006/relationships/image" Target="../media/image1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7.png"/><Relationship Id="rId4" Type="http://schemas.openxmlformats.org/officeDocument/2006/relationships/image" Target="../media/image1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4.png"/><Relationship Id="rId4" Type="http://schemas.openxmlformats.org/officeDocument/2006/relationships/image" Target="../media/image1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0.png"/><Relationship Id="rId4" Type="http://schemas.openxmlformats.org/officeDocument/2006/relationships/image" Target="../media/image157.png"/><Relationship Id="rId5" Type="http://schemas.openxmlformats.org/officeDocument/2006/relationships/image" Target="../media/image1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2.png"/><Relationship Id="rId4" Type="http://schemas.openxmlformats.org/officeDocument/2006/relationships/image" Target="../media/image1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9.png"/><Relationship Id="rId4" Type="http://schemas.openxmlformats.org/officeDocument/2006/relationships/image" Target="../media/image161.png"/><Relationship Id="rId5" Type="http://schemas.openxmlformats.org/officeDocument/2006/relationships/image" Target="../media/image1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0.png"/><Relationship Id="rId4" Type="http://schemas.openxmlformats.org/officeDocument/2006/relationships/image" Target="../media/image155.png"/><Relationship Id="rId5" Type="http://schemas.openxmlformats.org/officeDocument/2006/relationships/image" Target="../media/image163.png"/><Relationship Id="rId6" Type="http://schemas.openxmlformats.org/officeDocument/2006/relationships/image" Target="../media/image1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9.png"/><Relationship Id="rId4" Type="http://schemas.openxmlformats.org/officeDocument/2006/relationships/image" Target="../media/image1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52.png"/><Relationship Id="rId4" Type="http://schemas.openxmlformats.org/officeDocument/2006/relationships/image" Target="../media/image170.png"/><Relationship Id="rId5" Type="http://schemas.openxmlformats.org/officeDocument/2006/relationships/image" Target="../media/image153.png"/><Relationship Id="rId6" Type="http://schemas.openxmlformats.org/officeDocument/2006/relationships/image" Target="../media/image1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5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62.png"/><Relationship Id="rId4" Type="http://schemas.openxmlformats.org/officeDocument/2006/relationships/image" Target="../media/image158.png"/><Relationship Id="rId5" Type="http://schemas.openxmlformats.org/officeDocument/2006/relationships/image" Target="../media/image154.png"/><Relationship Id="rId6" Type="http://schemas.openxmlformats.org/officeDocument/2006/relationships/image" Target="../media/image18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66.png"/><Relationship Id="rId4" Type="http://schemas.openxmlformats.org/officeDocument/2006/relationships/image" Target="../media/image169.png"/><Relationship Id="rId5" Type="http://schemas.openxmlformats.org/officeDocument/2006/relationships/image" Target="../media/image184.png"/><Relationship Id="rId6" Type="http://schemas.openxmlformats.org/officeDocument/2006/relationships/image" Target="../media/image183.png"/><Relationship Id="rId7" Type="http://schemas.openxmlformats.org/officeDocument/2006/relationships/image" Target="../media/image16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67.png"/><Relationship Id="rId4" Type="http://schemas.openxmlformats.org/officeDocument/2006/relationships/image" Target="../media/image1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68.png"/><Relationship Id="rId4" Type="http://schemas.openxmlformats.org/officeDocument/2006/relationships/image" Target="../media/image175.png"/><Relationship Id="rId5" Type="http://schemas.openxmlformats.org/officeDocument/2006/relationships/image" Target="../media/image15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7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76.png"/><Relationship Id="rId4" Type="http://schemas.openxmlformats.org/officeDocument/2006/relationships/image" Target="../media/image171.png"/><Relationship Id="rId5" Type="http://schemas.openxmlformats.org/officeDocument/2006/relationships/image" Target="../media/image165.png"/><Relationship Id="rId6" Type="http://schemas.openxmlformats.org/officeDocument/2006/relationships/image" Target="../media/image177.png"/><Relationship Id="rId7" Type="http://schemas.openxmlformats.org/officeDocument/2006/relationships/image" Target="../media/image179.png"/><Relationship Id="rId8" Type="http://schemas.openxmlformats.org/officeDocument/2006/relationships/image" Target="../media/image17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8.png"/><Relationship Id="rId6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96.png"/><Relationship Id="rId4" Type="http://schemas.openxmlformats.org/officeDocument/2006/relationships/image" Target="../media/image178.png"/><Relationship Id="rId5" Type="http://schemas.openxmlformats.org/officeDocument/2006/relationships/image" Target="../media/image18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73.png"/><Relationship Id="rId4" Type="http://schemas.openxmlformats.org/officeDocument/2006/relationships/image" Target="../media/image185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9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90.png"/><Relationship Id="rId4" Type="http://schemas.openxmlformats.org/officeDocument/2006/relationships/image" Target="../media/image227.png"/><Relationship Id="rId9" Type="http://schemas.openxmlformats.org/officeDocument/2006/relationships/image" Target="../media/image197.png"/><Relationship Id="rId5" Type="http://schemas.openxmlformats.org/officeDocument/2006/relationships/image" Target="../media/image186.png"/><Relationship Id="rId6" Type="http://schemas.openxmlformats.org/officeDocument/2006/relationships/image" Target="../media/image188.png"/><Relationship Id="rId7" Type="http://schemas.openxmlformats.org/officeDocument/2006/relationships/image" Target="../media/image206.png"/><Relationship Id="rId8" Type="http://schemas.openxmlformats.org/officeDocument/2006/relationships/image" Target="../media/image18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95.png"/><Relationship Id="rId4" Type="http://schemas.openxmlformats.org/officeDocument/2006/relationships/image" Target="../media/image194.png"/><Relationship Id="rId5" Type="http://schemas.openxmlformats.org/officeDocument/2006/relationships/image" Target="../media/image192.png"/><Relationship Id="rId6" Type="http://schemas.openxmlformats.org/officeDocument/2006/relationships/image" Target="../media/image19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09.png"/><Relationship Id="rId4" Type="http://schemas.openxmlformats.org/officeDocument/2006/relationships/image" Target="../media/image199.png"/><Relationship Id="rId5" Type="http://schemas.openxmlformats.org/officeDocument/2006/relationships/image" Target="../media/image210.png"/><Relationship Id="rId6" Type="http://schemas.openxmlformats.org/officeDocument/2006/relationships/image" Target="../media/image202.png"/><Relationship Id="rId7" Type="http://schemas.openxmlformats.org/officeDocument/2006/relationships/image" Target="../media/image198.png"/><Relationship Id="rId8" Type="http://schemas.openxmlformats.org/officeDocument/2006/relationships/image" Target="../media/image20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04.png"/><Relationship Id="rId4" Type="http://schemas.openxmlformats.org/officeDocument/2006/relationships/image" Target="../media/image20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2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26.png"/><Relationship Id="rId4" Type="http://schemas.openxmlformats.org/officeDocument/2006/relationships/image" Target="../media/image20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1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1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16.png"/><Relationship Id="rId4" Type="http://schemas.openxmlformats.org/officeDocument/2006/relationships/image" Target="../media/image220.png"/><Relationship Id="rId5" Type="http://schemas.openxmlformats.org/officeDocument/2006/relationships/image" Target="../media/image223.png"/><Relationship Id="rId6" Type="http://schemas.openxmlformats.org/officeDocument/2006/relationships/image" Target="../media/image228.png"/><Relationship Id="rId7" Type="http://schemas.openxmlformats.org/officeDocument/2006/relationships/image" Target="../media/image217.png"/><Relationship Id="rId8" Type="http://schemas.openxmlformats.org/officeDocument/2006/relationships/image" Target="../media/image23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18.png"/><Relationship Id="rId4" Type="http://schemas.openxmlformats.org/officeDocument/2006/relationships/image" Target="../media/image222.png"/><Relationship Id="rId5" Type="http://schemas.openxmlformats.org/officeDocument/2006/relationships/image" Target="../media/image22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30.png"/><Relationship Id="rId4" Type="http://schemas.openxmlformats.org/officeDocument/2006/relationships/image" Target="../media/image22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29.png"/><Relationship Id="rId4" Type="http://schemas.openxmlformats.org/officeDocument/2006/relationships/image" Target="../media/image233.png"/><Relationship Id="rId5" Type="http://schemas.openxmlformats.org/officeDocument/2006/relationships/image" Target="../media/image247.png"/><Relationship Id="rId6" Type="http://schemas.openxmlformats.org/officeDocument/2006/relationships/image" Target="../media/image235.png"/><Relationship Id="rId7" Type="http://schemas.openxmlformats.org/officeDocument/2006/relationships/image" Target="../media/image234.png"/><Relationship Id="rId8" Type="http://schemas.openxmlformats.org/officeDocument/2006/relationships/image" Target="../media/image24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49.png"/><Relationship Id="rId4" Type="http://schemas.openxmlformats.org/officeDocument/2006/relationships/image" Target="../media/image232.png"/><Relationship Id="rId5" Type="http://schemas.openxmlformats.org/officeDocument/2006/relationships/image" Target="../media/image23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3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2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36.png"/><Relationship Id="rId4" Type="http://schemas.openxmlformats.org/officeDocument/2006/relationships/image" Target="../media/image243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44.png"/><Relationship Id="rId4" Type="http://schemas.openxmlformats.org/officeDocument/2006/relationships/image" Target="../media/image246.png"/><Relationship Id="rId5" Type="http://schemas.openxmlformats.org/officeDocument/2006/relationships/image" Target="../media/image251.png"/><Relationship Id="rId6" Type="http://schemas.openxmlformats.org/officeDocument/2006/relationships/image" Target="../media/image24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5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39.png"/><Relationship Id="rId4" Type="http://schemas.openxmlformats.org/officeDocument/2006/relationships/image" Target="../media/image25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54.png"/><Relationship Id="rId4" Type="http://schemas.openxmlformats.org/officeDocument/2006/relationships/image" Target="../media/image25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solidFill>
            <a:srgbClr val="FD9827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solidFill>
            <a:srgbClr val="F37B2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따라하기 - sesac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50" y="152400"/>
            <a:ext cx="5276850" cy="41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0000" y="-608762"/>
            <a:ext cx="556260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1863" y="1034099"/>
            <a:ext cx="2943275" cy="33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209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99011"/>
            <a:ext cx="3862846" cy="2592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7646" y="2399011"/>
            <a:ext cx="3693860" cy="2592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19600" cy="2217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22065"/>
            <a:ext cx="26860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1925" y="2564925"/>
            <a:ext cx="3009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178475" y="3113225"/>
            <a:ext cx="452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삭제 기록서비스는 teacher 계정에서 관리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/>
        </p:nvSpPr>
        <p:spPr>
          <a:xfrm>
            <a:off x="260550" y="117675"/>
            <a:ext cx="23253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다시 실습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0275"/>
            <a:ext cx="4363749" cy="5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50650"/>
            <a:ext cx="2828351" cy="18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27175"/>
            <a:ext cx="3761176" cy="8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6276" y="3174775"/>
            <a:ext cx="2325299" cy="181054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>
            <a:off x="3000600" y="2062625"/>
            <a:ext cx="232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프로그램적으로 AWS에 접근하는 사용자를 위한 것 ( 콘솔 엑세스 )</a:t>
            </a:r>
            <a:endParaRPr sz="1100"/>
          </a:p>
        </p:txBody>
      </p:sp>
      <p:sp>
        <p:nvSpPr>
          <p:cNvPr id="151" name="Google Shape;151;p25"/>
          <p:cNvSpPr/>
          <p:nvPr/>
        </p:nvSpPr>
        <p:spPr>
          <a:xfrm>
            <a:off x="306975" y="2138775"/>
            <a:ext cx="2604900" cy="160500"/>
          </a:xfrm>
          <a:prstGeom prst="rect">
            <a:avLst/>
          </a:prstGeom>
          <a:noFill/>
          <a:ln cap="flat" cmpd="sng" w="9525">
            <a:solidFill>
              <a:srgbClr val="F96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4442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24150"/>
            <a:ext cx="3541424" cy="33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215875"/>
            <a:ext cx="2712598" cy="8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257325"/>
            <a:ext cx="4419601" cy="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886075" cy="41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875" y="152400"/>
            <a:ext cx="48577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0875" y="1123950"/>
            <a:ext cx="2786855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448175"/>
            <a:ext cx="4057650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925" y="2219325"/>
            <a:ext cx="277177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75189"/>
            <a:ext cx="7954178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2" y="1905975"/>
            <a:ext cx="931400" cy="300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4895850" y="2263950"/>
            <a:ext cx="393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콘솔이 아닌 홈페이지로 접근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https://aws.amazon.com/ko/machine-learning/</a:t>
            </a:r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239075" y="230600"/>
            <a:ext cx="30003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API 이용하기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557213"/>
            <a:ext cx="3400425" cy="40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9075" y="1624025"/>
            <a:ext cx="350520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4039550" y="3600725"/>
            <a:ext cx="34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Application Programming Interface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47096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5765" y="152400"/>
            <a:ext cx="49149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5765" y="1181100"/>
            <a:ext cx="3124200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8686800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162175"/>
            <a:ext cx="170199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9325" y="2458754"/>
            <a:ext cx="6682974" cy="3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1265" y="3000654"/>
            <a:ext cx="3048275" cy="1990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50234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6117750" y="781050"/>
            <a:ext cx="160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정리 도구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windows+shift+s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19600" cy="22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36050"/>
            <a:ext cx="4419601" cy="165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152400"/>
            <a:ext cx="15525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4400" y="590550"/>
            <a:ext cx="4267199" cy="2485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01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16976"/>
            <a:ext cx="8839197" cy="1728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" y="152401"/>
            <a:ext cx="3191299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4775" y="795475"/>
            <a:ext cx="4303749" cy="11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049" y="2705378"/>
            <a:ext cx="2796950" cy="14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2811" y="3192513"/>
            <a:ext cx="22383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89399" y="3792588"/>
            <a:ext cx="554355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2500"/>
            <a:ext cx="3314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85900"/>
            <a:ext cx="9429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8250" y="1452563"/>
            <a:ext cx="7905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163" y="1924075"/>
            <a:ext cx="2830749" cy="17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6600" y="1959763"/>
            <a:ext cx="116205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76606" y="2376494"/>
            <a:ext cx="2550950" cy="9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400" y="4377875"/>
            <a:ext cx="3593244" cy="4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338" y="556125"/>
            <a:ext cx="288607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6625" y="2040425"/>
            <a:ext cx="26003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 txBox="1"/>
          <p:nvPr/>
        </p:nvSpPr>
        <p:spPr>
          <a:xfrm>
            <a:off x="3496625" y="2221325"/>
            <a:ext cx="28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6150" y="1472738"/>
            <a:ext cx="4144324" cy="2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550" y="556113"/>
            <a:ext cx="3181350" cy="252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550" y="3219438"/>
            <a:ext cx="6519444" cy="1752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" y="360913"/>
            <a:ext cx="83248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65813"/>
            <a:ext cx="207645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408788"/>
            <a:ext cx="8839200" cy="199428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7"/>
          <p:cNvSpPr txBox="1"/>
          <p:nvPr/>
        </p:nvSpPr>
        <p:spPr>
          <a:xfrm>
            <a:off x="3010850" y="1468850"/>
            <a:ext cx="543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s3 권한이 추가되지 않은 상태에서 클라이언트 호출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s3 권한을 부여해 주어야겠다.</a:t>
            </a:r>
            <a:endParaRPr/>
          </a:p>
        </p:txBody>
      </p:sp>
      <p:sp>
        <p:nvSpPr>
          <p:cNvPr id="251" name="Google Shape;251;p37"/>
          <p:cNvSpPr/>
          <p:nvPr/>
        </p:nvSpPr>
        <p:spPr>
          <a:xfrm>
            <a:off x="696275" y="1897475"/>
            <a:ext cx="695400" cy="314400"/>
          </a:xfrm>
          <a:prstGeom prst="rect">
            <a:avLst/>
          </a:prstGeom>
          <a:noFill/>
          <a:ln cap="flat" cmpd="sng" w="9525">
            <a:solidFill>
              <a:srgbClr val="F96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435350" cy="11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3625"/>
            <a:ext cx="2413400" cy="21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150" y="4124325"/>
            <a:ext cx="14859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2025" y="3728033"/>
            <a:ext cx="3142946" cy="11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4523" y="3612483"/>
            <a:ext cx="1485900" cy="124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4224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19601" cy="1528313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0"/>
          <p:cNvSpPr txBox="1"/>
          <p:nvPr/>
        </p:nvSpPr>
        <p:spPr>
          <a:xfrm>
            <a:off x="4830125" y="306800"/>
            <a:ext cx="393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https://boto3.amazonaws.com/v1/documentation/api/latest/reference/services/rekognition.html</a:t>
            </a:r>
            <a:endParaRPr/>
          </a:p>
        </p:txBody>
      </p:sp>
      <p:sp>
        <p:nvSpPr>
          <p:cNvPr id="272" name="Google Shape;272;p40"/>
          <p:cNvSpPr txBox="1"/>
          <p:nvPr/>
        </p:nvSpPr>
        <p:spPr>
          <a:xfrm>
            <a:off x="4963475" y="1097375"/>
            <a:ext cx="393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문서를 항상 기록하고 참조하여야 한다.</a:t>
            </a:r>
            <a:endParaRPr/>
          </a:p>
        </p:txBody>
      </p:sp>
      <p:pic>
        <p:nvPicPr>
          <p:cNvPr id="273" name="Google Shape;27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26044"/>
            <a:ext cx="3398326" cy="11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6544" y="1926050"/>
            <a:ext cx="885175" cy="257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4119" y="1649975"/>
            <a:ext cx="4207479" cy="279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1621252"/>
            <a:ext cx="2986900" cy="180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3138" y="1621250"/>
            <a:ext cx="2557724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375" y="449675"/>
            <a:ext cx="1966650" cy="9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47775"/>
            <a:ext cx="5229225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>
            <a:off x="3646350" y="1293875"/>
            <a:ext cx="1540500" cy="609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21525"/>
            <a:ext cx="3171825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4900" y="1893775"/>
            <a:ext cx="2619550" cy="30470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245850" y="176775"/>
            <a:ext cx="30783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IAM </a:t>
            </a:r>
            <a:r>
              <a:rPr lang="ko">
                <a:solidFill>
                  <a:schemeClr val="dk1"/>
                </a:solidFill>
              </a:rPr>
              <a:t>계정 생성 및 삭제 실습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37210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23975"/>
            <a:ext cx="673417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67000"/>
            <a:ext cx="627697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2"/>
          <p:cNvSpPr txBox="1"/>
          <p:nvPr/>
        </p:nvSpPr>
        <p:spPr>
          <a:xfrm>
            <a:off x="220025" y="4288250"/>
            <a:ext cx="393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s3가 아닌 rekognition서비스를 불러옴</a:t>
            </a:r>
            <a:endParaRPr/>
          </a:p>
        </p:txBody>
      </p:sp>
      <p:pic>
        <p:nvPicPr>
          <p:cNvPr id="291" name="Google Shape;29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394" y="3428819"/>
            <a:ext cx="3863324" cy="7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2"/>
          <p:cNvSpPr txBox="1"/>
          <p:nvPr/>
        </p:nvSpPr>
        <p:spPr>
          <a:xfrm>
            <a:off x="6506525" y="2669000"/>
            <a:ext cx="25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최초 서비스 불러오는 것 : s3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1822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024" y="152400"/>
            <a:ext cx="2868576" cy="174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3024" y="2046435"/>
            <a:ext cx="2868577" cy="2536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411525"/>
            <a:ext cx="2880549" cy="8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75" y="1410625"/>
            <a:ext cx="3036800" cy="15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075" y="3198196"/>
            <a:ext cx="2880551" cy="1368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 txBox="1"/>
          <p:nvPr/>
        </p:nvSpPr>
        <p:spPr>
          <a:xfrm>
            <a:off x="512675" y="240125"/>
            <a:ext cx="54864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comprehend </a:t>
            </a:r>
            <a:r>
              <a:rPr lang="ko"/>
              <a:t>권한 부여</a:t>
            </a:r>
            <a:endParaRPr/>
          </a:p>
        </p:txBody>
      </p:sp>
      <p:pic>
        <p:nvPicPr>
          <p:cNvPr id="312" name="Google Shape;3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75" y="925925"/>
            <a:ext cx="5280050" cy="2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475" y="152400"/>
            <a:ext cx="2840125" cy="3253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675" y="3621756"/>
            <a:ext cx="4602251" cy="11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381250" cy="38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050" y="152400"/>
            <a:ext cx="2333625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6050" y="1506549"/>
            <a:ext cx="3154450" cy="11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2238" y="2783924"/>
            <a:ext cx="3819525" cy="1049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221075"/>
            <a:ext cx="4019624" cy="19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2326100"/>
            <a:ext cx="2292376" cy="134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499" y="4210050"/>
            <a:ext cx="157162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2524" y="152400"/>
            <a:ext cx="43867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50" y="143950"/>
            <a:ext cx="2978525" cy="12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38" y="1515012"/>
            <a:ext cx="2865650" cy="17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850" y="3371825"/>
            <a:ext cx="2978526" cy="172307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8"/>
          <p:cNvSpPr txBox="1"/>
          <p:nvPr/>
        </p:nvSpPr>
        <p:spPr>
          <a:xfrm>
            <a:off x="3512175" y="516350"/>
            <a:ext cx="54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한국어</a:t>
            </a:r>
            <a:endParaRPr/>
          </a:p>
        </p:txBody>
      </p:sp>
      <p:sp>
        <p:nvSpPr>
          <p:cNvPr id="339" name="Google Shape;339;p48"/>
          <p:cNvSpPr txBox="1"/>
          <p:nvPr/>
        </p:nvSpPr>
        <p:spPr>
          <a:xfrm>
            <a:off x="3512175" y="2371650"/>
            <a:ext cx="54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일본어</a:t>
            </a:r>
            <a:endParaRPr/>
          </a:p>
        </p:txBody>
      </p:sp>
      <p:sp>
        <p:nvSpPr>
          <p:cNvPr id="340" name="Google Shape;340;p48"/>
          <p:cNvSpPr txBox="1"/>
          <p:nvPr/>
        </p:nvSpPr>
        <p:spPr>
          <a:xfrm>
            <a:off x="3474075" y="4033288"/>
            <a:ext cx="54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아랍어</a:t>
            </a:r>
            <a:endParaRPr/>
          </a:p>
        </p:txBody>
      </p:sp>
      <p:sp>
        <p:nvSpPr>
          <p:cNvPr id="341" name="Google Shape;341;p48"/>
          <p:cNvSpPr txBox="1"/>
          <p:nvPr/>
        </p:nvSpPr>
        <p:spPr>
          <a:xfrm>
            <a:off x="5436225" y="2156100"/>
            <a:ext cx="297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성능이 나오지 않는 경우는…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전처리가 70%이다.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나머지는 모델이다.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907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2776" y="152394"/>
            <a:ext cx="3502200" cy="243965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9"/>
          <p:cNvSpPr txBox="1"/>
          <p:nvPr/>
        </p:nvSpPr>
        <p:spPr>
          <a:xfrm>
            <a:off x="416550" y="3440525"/>
            <a:ext cx="54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https://docs.aws.amazon.com/comprehend/latest/dg/what-is.html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/>
          <p:nvPr/>
        </p:nvSpPr>
        <p:spPr>
          <a:xfrm>
            <a:off x="512675" y="240125"/>
            <a:ext cx="54864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textract</a:t>
            </a:r>
            <a:r>
              <a:rPr lang="ko"/>
              <a:t> 권한 부여</a:t>
            </a:r>
            <a:endParaRPr/>
          </a:p>
        </p:txBody>
      </p:sp>
      <p:pic>
        <p:nvPicPr>
          <p:cNvPr id="354" name="Google Shape;3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75" y="929750"/>
            <a:ext cx="2464424" cy="21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9787" y="922191"/>
            <a:ext cx="2464426" cy="212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669" y="3278598"/>
            <a:ext cx="1518376" cy="112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1072" y="3387434"/>
            <a:ext cx="1518374" cy="90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1650" y="3645900"/>
            <a:ext cx="155257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" y="3278600"/>
            <a:ext cx="3658801" cy="17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8950" y="1972675"/>
            <a:ext cx="3832175" cy="11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25" y="178553"/>
            <a:ext cx="2453550" cy="22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338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85800"/>
            <a:ext cx="8763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200150"/>
            <a:ext cx="8839198" cy="2021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373682"/>
            <a:ext cx="25622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" y="762000"/>
            <a:ext cx="77057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38" y="1390650"/>
            <a:ext cx="6986192" cy="34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2"/>
          <p:cNvSpPr txBox="1"/>
          <p:nvPr/>
        </p:nvSpPr>
        <p:spPr>
          <a:xfrm>
            <a:off x="515225" y="287700"/>
            <a:ext cx="30828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vscode 꿀팁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3"/>
          <p:cNvSpPr txBox="1"/>
          <p:nvPr/>
        </p:nvSpPr>
        <p:spPr>
          <a:xfrm>
            <a:off x="515225" y="287700"/>
            <a:ext cx="30828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S3 버킷 사용</a:t>
            </a:r>
            <a:endParaRPr/>
          </a:p>
        </p:txBody>
      </p:sp>
      <p:pic>
        <p:nvPicPr>
          <p:cNvPr id="378" name="Google Shape;3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25" y="849825"/>
            <a:ext cx="321945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7050" y="902075"/>
            <a:ext cx="4544301" cy="11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3725" y="2478600"/>
            <a:ext cx="379095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1932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4"/>
          <p:cNvSpPr txBox="1"/>
          <p:nvPr/>
        </p:nvSpPr>
        <p:spPr>
          <a:xfrm>
            <a:off x="3410825" y="1554525"/>
            <a:ext cx="458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AWS 리전에서 고유한 버킷이름이 필요하다.</a:t>
            </a:r>
            <a:endParaRPr/>
          </a:p>
        </p:txBody>
      </p:sp>
      <p:pic>
        <p:nvPicPr>
          <p:cNvPr id="387" name="Google Shape;38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121" y="2107125"/>
            <a:ext cx="4367480" cy="2498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152400"/>
            <a:ext cx="381059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75" y="228600"/>
            <a:ext cx="4267201" cy="1809038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5"/>
          <p:cNvSpPr txBox="1"/>
          <p:nvPr/>
        </p:nvSpPr>
        <p:spPr>
          <a:xfrm>
            <a:off x="639050" y="3326175"/>
            <a:ext cx="308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default setting으로 진행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8775"/>
            <a:ext cx="2085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42950"/>
            <a:ext cx="574357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219325"/>
            <a:ext cx="8839204" cy="2304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19599" cy="157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399" y="152400"/>
            <a:ext cx="410118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" y="363900"/>
            <a:ext cx="2133600" cy="17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5550" y="152400"/>
            <a:ext cx="459285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775" y="4471988"/>
            <a:ext cx="2562225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19599" cy="13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89523"/>
            <a:ext cx="4419598" cy="14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9"/>
          <p:cNvSpPr txBox="1"/>
          <p:nvPr/>
        </p:nvSpPr>
        <p:spPr>
          <a:xfrm>
            <a:off x="194850" y="3143250"/>
            <a:ext cx="433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16191F"/>
                </a:solidFill>
                <a:highlight>
                  <a:srgbClr val="F2F3F3"/>
                </a:highlight>
              </a:rPr>
              <a:t>sesac.ai.aws.stu14 복사</a:t>
            </a:r>
            <a:endParaRPr sz="1100">
              <a:solidFill>
                <a:srgbClr val="16191F"/>
              </a:solidFill>
              <a:highlight>
                <a:srgbClr val="F2F3F3"/>
              </a:highlight>
            </a:endParaRPr>
          </a:p>
        </p:txBody>
      </p:sp>
      <p:pic>
        <p:nvPicPr>
          <p:cNvPr id="422" name="Google Shape;42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2649" y="1789527"/>
            <a:ext cx="2160499" cy="19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527621"/>
            <a:ext cx="4572876" cy="15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 txBox="1"/>
          <p:nvPr/>
        </p:nvSpPr>
        <p:spPr>
          <a:xfrm>
            <a:off x="325750" y="278125"/>
            <a:ext cx="39840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comprehend 감정분석</a:t>
            </a:r>
            <a:endParaRPr/>
          </a:p>
        </p:txBody>
      </p:sp>
      <p:pic>
        <p:nvPicPr>
          <p:cNvPr id="429" name="Google Shape;42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50" y="939400"/>
            <a:ext cx="2154676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0425" y="1120638"/>
            <a:ext cx="2299525" cy="20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50" y="830600"/>
            <a:ext cx="5546225" cy="4172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1"/>
          <p:cNvSpPr txBox="1"/>
          <p:nvPr/>
        </p:nvSpPr>
        <p:spPr>
          <a:xfrm>
            <a:off x="325750" y="278125"/>
            <a:ext cx="39840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실습 - 명세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505075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875" y="152400"/>
            <a:ext cx="14192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9875" y="971550"/>
            <a:ext cx="6181725" cy="3610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9827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8632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925" y="2037525"/>
            <a:ext cx="3125275" cy="15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5" y="3709325"/>
            <a:ext cx="51339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9725" y="3856963"/>
            <a:ext cx="23336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2"/>
          <p:cNvSpPr txBox="1"/>
          <p:nvPr/>
        </p:nvSpPr>
        <p:spPr>
          <a:xfrm flipH="1">
            <a:off x="5687600" y="707775"/>
            <a:ext cx="328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로컬에서 올리는 것이 아닌 s3 버킷을 이용해서 불러오기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7275"/>
            <a:ext cx="2801026" cy="24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0770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04475"/>
            <a:ext cx="4144626" cy="7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897525"/>
            <a:ext cx="1260075" cy="3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382000"/>
            <a:ext cx="2081875" cy="11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00" y="227150"/>
            <a:ext cx="3756775" cy="9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8875" y="227150"/>
            <a:ext cx="2447499" cy="18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688" y="1344375"/>
            <a:ext cx="358140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694" y="2367394"/>
            <a:ext cx="2271825" cy="7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58169" y="2109125"/>
            <a:ext cx="1468900" cy="1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77350"/>
            <a:ext cx="300000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375" y="1534075"/>
            <a:ext cx="2758875" cy="2075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6"/>
          <p:cNvSpPr txBox="1"/>
          <p:nvPr/>
        </p:nvSpPr>
        <p:spPr>
          <a:xfrm>
            <a:off x="325750" y="278125"/>
            <a:ext cx="39840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결과를 명세와 비교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7"/>
          <p:cNvSpPr txBox="1"/>
          <p:nvPr/>
        </p:nvSpPr>
        <p:spPr>
          <a:xfrm>
            <a:off x="153450" y="176000"/>
            <a:ext cx="2442900" cy="45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50">
                <a:solidFill>
                  <a:srgbClr val="999988"/>
                </a:solidFill>
                <a:latin typeface="Courier New"/>
                <a:ea typeface="Courier New"/>
                <a:cs typeface="Courier New"/>
                <a:sym typeface="Courier New"/>
              </a:rPr>
              <a:t># -*- coding: utf-8 -*-</a:t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BRIGHT_BLACK = </a:t>
            </a:r>
            <a:r>
              <a:rPr lang="ko" sz="850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'\033[90m'</a:t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BRIGHT_RED = </a:t>
            </a:r>
            <a:r>
              <a:rPr lang="ko" sz="850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'\033[91m'</a:t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BRIGHT_GREEN = </a:t>
            </a:r>
            <a:r>
              <a:rPr lang="ko" sz="850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'\033[92m'</a:t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BRIGHT_YELLOW = </a:t>
            </a:r>
            <a:r>
              <a:rPr lang="ko" sz="850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'\033[93m'</a:t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BRIGHT_BLUE = </a:t>
            </a:r>
            <a:r>
              <a:rPr lang="ko" sz="850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'\033[94m'</a:t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BRIGHT_MAGENTA = </a:t>
            </a:r>
            <a:r>
              <a:rPr lang="ko" sz="850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'\033[95m'</a:t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BRIGHT_CYAN = </a:t>
            </a:r>
            <a:r>
              <a:rPr lang="ko" sz="850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'\033[96m'</a:t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BRIGHT_WHITE = </a:t>
            </a:r>
            <a:r>
              <a:rPr lang="ko" sz="850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'\033[97m'</a:t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BRIGHT_END = </a:t>
            </a:r>
            <a:r>
              <a:rPr lang="ko" sz="850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'\033[0m'</a:t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8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ko" sz="850">
                <a:solidFill>
                  <a:srgbClr val="445588"/>
                </a:solidFill>
                <a:latin typeface="Courier New"/>
                <a:ea typeface="Courier New"/>
                <a:cs typeface="Courier New"/>
                <a:sym typeface="Courier New"/>
              </a:rPr>
              <a:t>Colors</a:t>
            </a:r>
            <a:r>
              <a:rPr lang="ko" sz="8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BLACK = </a:t>
            </a:r>
            <a:r>
              <a:rPr lang="ko" sz="850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'\033[30m'</a:t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RED = </a:t>
            </a:r>
            <a:r>
              <a:rPr lang="ko" sz="850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'\033[31m'</a:t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GREEN = </a:t>
            </a:r>
            <a:r>
              <a:rPr lang="ko" sz="850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'\033[32m'</a:t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YELLOW = </a:t>
            </a:r>
            <a:r>
              <a:rPr lang="ko" sz="850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'\033[33m'</a:t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BLUE = </a:t>
            </a:r>
            <a:r>
              <a:rPr lang="ko" sz="850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'\033[34m'</a:t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MAGENTA = </a:t>
            </a:r>
            <a:r>
              <a:rPr lang="ko" sz="850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'\033[35m'</a:t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CYAN = </a:t>
            </a:r>
            <a:r>
              <a:rPr lang="ko" sz="850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'\033[36m'</a:t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WHITE = </a:t>
            </a:r>
            <a:r>
              <a:rPr lang="ko" sz="850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'\033[37m'</a:t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UNDERLINE = </a:t>
            </a:r>
            <a:r>
              <a:rPr lang="ko" sz="850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'\033[4m'</a:t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RESET = </a:t>
            </a:r>
            <a:r>
              <a:rPr lang="ko" sz="850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'\033[0m'</a:t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__name__ == </a:t>
            </a:r>
            <a:r>
              <a:rPr lang="ko" sz="850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'__main__'</a:t>
            </a: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0086B3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(Colors.RED + </a:t>
            </a:r>
            <a:r>
              <a:rPr lang="ko" sz="850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'TEST'</a:t>
            </a: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+ Colors.RESET)</a:t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0086B3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(BRIGHT_YELLOW + </a:t>
            </a:r>
            <a:r>
              <a:rPr lang="ko" sz="850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'TEST'</a:t>
            </a: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+ BRIGHT_END)</a:t>
            </a:r>
            <a:endParaRPr sz="8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0086B3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(Colors.RED + </a:t>
            </a:r>
            <a:r>
              <a:rPr lang="ko" sz="850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'TE'</a:t>
            </a: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+ Colors.BLUE + </a:t>
            </a:r>
            <a:r>
              <a:rPr lang="ko" sz="850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'ST'</a:t>
            </a:r>
            <a:r>
              <a:rPr lang="ko" sz="8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+ Colors.RESET)</a:t>
            </a:r>
            <a:endParaRPr sz="1200"/>
          </a:p>
        </p:txBody>
      </p:sp>
      <p:sp>
        <p:nvSpPr>
          <p:cNvPr id="480" name="Google Shape;480;p67"/>
          <p:cNvSpPr txBox="1"/>
          <p:nvPr/>
        </p:nvSpPr>
        <p:spPr>
          <a:xfrm>
            <a:off x="2629625" y="595350"/>
            <a:ext cx="58914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python에서 print의 텍스트의 색상을 바꾸는 방법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225" y="769225"/>
            <a:ext cx="1290149" cy="108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8225" y="2059200"/>
            <a:ext cx="3561424" cy="28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750" y="769225"/>
            <a:ext cx="3819601" cy="287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8"/>
          <p:cNvSpPr txBox="1"/>
          <p:nvPr/>
        </p:nvSpPr>
        <p:spPr>
          <a:xfrm>
            <a:off x="325750" y="278125"/>
            <a:ext cx="39840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명세와 최대한 동일하게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52" y="908650"/>
            <a:ext cx="6558801" cy="38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9"/>
          <p:cNvSpPr txBox="1"/>
          <p:nvPr/>
        </p:nvSpPr>
        <p:spPr>
          <a:xfrm>
            <a:off x="325750" y="278125"/>
            <a:ext cx="39840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모범답안 - 김현우 학생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0"/>
          <p:cNvSpPr txBox="1"/>
          <p:nvPr/>
        </p:nvSpPr>
        <p:spPr>
          <a:xfrm>
            <a:off x="325750" y="278125"/>
            <a:ext cx="39840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클래스 만드는 법</a:t>
            </a:r>
            <a:endParaRPr/>
          </a:p>
        </p:txBody>
      </p:sp>
      <p:pic>
        <p:nvPicPr>
          <p:cNvPr id="500" name="Google Shape;50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50" y="777550"/>
            <a:ext cx="2575675" cy="17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50" y="2281131"/>
            <a:ext cx="2575675" cy="1718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70"/>
          <p:cNvPicPr preferRelativeResize="0"/>
          <p:nvPr/>
        </p:nvPicPr>
        <p:blipFill rotWithShape="1">
          <a:blip r:embed="rId5">
            <a:alphaModFix/>
          </a:blip>
          <a:srcRect b="0" l="0" r="0" t="71124"/>
          <a:stretch/>
        </p:blipFill>
        <p:spPr>
          <a:xfrm>
            <a:off x="325750" y="3972986"/>
            <a:ext cx="2575675" cy="496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8175" y="777550"/>
            <a:ext cx="2507939" cy="32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2864" y="777550"/>
            <a:ext cx="3373086" cy="233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22875" y="3095985"/>
            <a:ext cx="3373075" cy="1799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" y="1100138"/>
            <a:ext cx="5429250" cy="29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71"/>
          <p:cNvSpPr txBox="1"/>
          <p:nvPr/>
        </p:nvSpPr>
        <p:spPr>
          <a:xfrm>
            <a:off x="325750" y="278125"/>
            <a:ext cx="39840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가상환경 구성 및 설치 - command prompt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73626" cy="11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46850"/>
            <a:ext cx="4057751" cy="36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0150" y="1346850"/>
            <a:ext cx="4933851" cy="277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9557" y="4157694"/>
            <a:ext cx="3655026" cy="3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925" y="1764488"/>
            <a:ext cx="2642050" cy="15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200" y="1877788"/>
            <a:ext cx="187642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5850" y="1245375"/>
            <a:ext cx="1243225" cy="25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2"/>
          <p:cNvSpPr txBox="1"/>
          <p:nvPr/>
        </p:nvSpPr>
        <p:spPr>
          <a:xfrm>
            <a:off x="1414925" y="3497938"/>
            <a:ext cx="39840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가상환경 안에서만 파이썬이 실행되도록 만듬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813" y="1136913"/>
            <a:ext cx="2609850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73"/>
          <p:cNvSpPr txBox="1"/>
          <p:nvPr/>
        </p:nvSpPr>
        <p:spPr>
          <a:xfrm>
            <a:off x="1410813" y="557788"/>
            <a:ext cx="39840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로컬의 python을 쓰겠다는 의미</a:t>
            </a:r>
            <a:endParaRPr/>
          </a:p>
        </p:txBody>
      </p:sp>
      <p:pic>
        <p:nvPicPr>
          <p:cNvPr id="526" name="Google Shape;52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813" y="2694250"/>
            <a:ext cx="476250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3"/>
          <p:cNvSpPr txBox="1"/>
          <p:nvPr/>
        </p:nvSpPr>
        <p:spPr>
          <a:xfrm>
            <a:off x="1410813" y="2044100"/>
            <a:ext cx="39840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가상환경의</a:t>
            </a:r>
            <a:r>
              <a:rPr lang="ko"/>
              <a:t> python을 쓰겠다는 의미</a:t>
            </a:r>
            <a:endParaRPr/>
          </a:p>
        </p:txBody>
      </p:sp>
      <p:pic>
        <p:nvPicPr>
          <p:cNvPr id="528" name="Google Shape;528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0813" y="3122875"/>
            <a:ext cx="347662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0813" y="3530437"/>
            <a:ext cx="1978100" cy="10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2263" y="2207858"/>
            <a:ext cx="1150925" cy="21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713" y="1168688"/>
            <a:ext cx="3334676" cy="2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3713" y="1522738"/>
            <a:ext cx="3420400" cy="10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712" y="2741938"/>
            <a:ext cx="2477425" cy="1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4850" y="3056088"/>
            <a:ext cx="2515150" cy="2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1762" y="1168687"/>
            <a:ext cx="2076136" cy="24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1562" y="1168688"/>
            <a:ext cx="757595" cy="245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93338" y="3620139"/>
            <a:ext cx="705825" cy="849966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4"/>
          <p:cNvSpPr txBox="1"/>
          <p:nvPr/>
        </p:nvSpPr>
        <p:spPr>
          <a:xfrm>
            <a:off x="1244838" y="648163"/>
            <a:ext cx="39840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라이브러리 설치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" y="581025"/>
            <a:ext cx="49339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" y="1095375"/>
            <a:ext cx="48006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647825"/>
            <a:ext cx="564832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857500"/>
            <a:ext cx="3038476" cy="2255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20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62000"/>
            <a:ext cx="20478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743075"/>
            <a:ext cx="205740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2200" y="762000"/>
            <a:ext cx="2047875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6"/>
          <p:cNvSpPr txBox="1"/>
          <p:nvPr/>
        </p:nvSpPr>
        <p:spPr>
          <a:xfrm>
            <a:off x="2579988" y="3444275"/>
            <a:ext cx="39840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chalicelib </a:t>
            </a:r>
            <a:r>
              <a:rPr lang="ko"/>
              <a:t>생성, app.py : end point</a:t>
            </a:r>
            <a:endParaRPr/>
          </a:p>
        </p:txBody>
      </p:sp>
      <p:pic>
        <p:nvPicPr>
          <p:cNvPr id="560" name="Google Shape;560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2475" y="762000"/>
            <a:ext cx="1990725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6388" y="762000"/>
            <a:ext cx="2076450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6300"/>
            <a:ext cx="195262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77"/>
          <p:cNvSpPr txBox="1"/>
          <p:nvPr/>
        </p:nvSpPr>
        <p:spPr>
          <a:xfrm>
            <a:off x="152388" y="367700"/>
            <a:ext cx="39840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Website </a:t>
            </a:r>
            <a:r>
              <a:rPr lang="ko"/>
              <a:t>생성</a:t>
            </a:r>
            <a:endParaRPr/>
          </a:p>
        </p:txBody>
      </p:sp>
      <p:pic>
        <p:nvPicPr>
          <p:cNvPr id="568" name="Google Shape;56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88" y="2886075"/>
            <a:ext cx="16954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" y="847725"/>
            <a:ext cx="55816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78"/>
          <p:cNvSpPr txBox="1"/>
          <p:nvPr/>
        </p:nvSpPr>
        <p:spPr>
          <a:xfrm>
            <a:off x="152388" y="367700"/>
            <a:ext cx="39840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deactivate </a:t>
            </a:r>
            <a:r>
              <a:rPr lang="ko"/>
              <a:t>가상환경</a:t>
            </a:r>
            <a:endParaRPr/>
          </a:p>
        </p:txBody>
      </p:sp>
      <p:pic>
        <p:nvPicPr>
          <p:cNvPr id="575" name="Google Shape;57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75" y="847725"/>
            <a:ext cx="1743075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076700"/>
            <a:ext cx="4384624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" y="819150"/>
            <a:ext cx="416242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38275"/>
            <a:ext cx="398145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79"/>
          <p:cNvSpPr txBox="1"/>
          <p:nvPr/>
        </p:nvSpPr>
        <p:spPr>
          <a:xfrm>
            <a:off x="152388" y="367700"/>
            <a:ext cx="39840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가상환경 지우기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538" y="1290638"/>
            <a:ext cx="5876925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80"/>
          <p:cNvSpPr txBox="1"/>
          <p:nvPr/>
        </p:nvSpPr>
        <p:spPr>
          <a:xfrm>
            <a:off x="152388" y="367700"/>
            <a:ext cx="39840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객체 탐지기 아키텍쳐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9575"/>
            <a:ext cx="8839200" cy="2564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19601" cy="1440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45037"/>
            <a:ext cx="16764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392737"/>
            <a:ext cx="229552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7175" y="2186000"/>
            <a:ext cx="582930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109925"/>
            <a:ext cx="8839202" cy="553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50" y="1266825"/>
            <a:ext cx="567690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25" y="1290638"/>
            <a:ext cx="2619375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050" y="1290650"/>
            <a:ext cx="160020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83"/>
          <p:cNvSpPr txBox="1"/>
          <p:nvPr/>
        </p:nvSpPr>
        <p:spPr>
          <a:xfrm>
            <a:off x="162613" y="684775"/>
            <a:ext cx="39840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서비스 구현 + 엔드포인트</a:t>
            </a:r>
            <a:endParaRPr/>
          </a:p>
        </p:txBody>
      </p:sp>
      <p:sp>
        <p:nvSpPr>
          <p:cNvPr id="607" name="Google Shape;607;p83"/>
          <p:cNvSpPr txBox="1"/>
          <p:nvPr/>
        </p:nvSpPr>
        <p:spPr>
          <a:xfrm>
            <a:off x="4754038" y="684775"/>
            <a:ext cx="39840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프론트</a:t>
            </a:r>
            <a:endParaRPr/>
          </a:p>
        </p:txBody>
      </p:sp>
      <p:sp>
        <p:nvSpPr>
          <p:cNvPr id="608" name="Google Shape;608;p83"/>
          <p:cNvSpPr/>
          <p:nvPr/>
        </p:nvSpPr>
        <p:spPr>
          <a:xfrm>
            <a:off x="1790925" y="2170525"/>
            <a:ext cx="1554600" cy="11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64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83"/>
          <p:cNvSpPr txBox="1"/>
          <p:nvPr/>
        </p:nvSpPr>
        <p:spPr>
          <a:xfrm>
            <a:off x="3284225" y="2026675"/>
            <a:ext cx="56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엔드포인트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4"/>
          <p:cNvSpPr txBox="1"/>
          <p:nvPr/>
        </p:nvSpPr>
        <p:spPr>
          <a:xfrm>
            <a:off x="162613" y="367700"/>
            <a:ext cx="39840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기본적인 사항 확인</a:t>
            </a:r>
            <a:endParaRPr/>
          </a:p>
        </p:txBody>
      </p:sp>
      <p:pic>
        <p:nvPicPr>
          <p:cNvPr id="615" name="Google Shape;61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0300"/>
            <a:ext cx="60769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4225"/>
            <a:ext cx="72009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872925"/>
            <a:ext cx="15811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5950" y="2872925"/>
            <a:ext cx="9620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0375" y="2872925"/>
            <a:ext cx="3602291" cy="21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5066" y="2872925"/>
            <a:ext cx="2236534" cy="1829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2094"/>
            <a:ext cx="3148032" cy="19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9179" y="1612097"/>
            <a:ext cx="2774845" cy="19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83793"/>
            <a:ext cx="4886325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75" y="1362075"/>
            <a:ext cx="4271662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037" y="2386013"/>
            <a:ext cx="2428875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25" y="897550"/>
            <a:ext cx="292417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87"/>
          <p:cNvSpPr txBox="1"/>
          <p:nvPr/>
        </p:nvSpPr>
        <p:spPr>
          <a:xfrm>
            <a:off x="235313" y="276825"/>
            <a:ext cx="39840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S3 버킷 구성</a:t>
            </a:r>
            <a:endParaRPr/>
          </a:p>
        </p:txBody>
      </p:sp>
      <p:sp>
        <p:nvSpPr>
          <p:cNvPr id="640" name="Google Shape;640;p87"/>
          <p:cNvSpPr/>
          <p:nvPr/>
        </p:nvSpPr>
        <p:spPr>
          <a:xfrm>
            <a:off x="3400425" y="1076025"/>
            <a:ext cx="1072200" cy="32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64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87"/>
          <p:cNvSpPr txBox="1"/>
          <p:nvPr/>
        </p:nvSpPr>
        <p:spPr>
          <a:xfrm>
            <a:off x="4472625" y="1064163"/>
            <a:ext cx="18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양식</a:t>
            </a:r>
            <a:endParaRPr/>
          </a:p>
        </p:txBody>
      </p:sp>
      <p:pic>
        <p:nvPicPr>
          <p:cNvPr id="642" name="Google Shape;64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325" y="1630976"/>
            <a:ext cx="4419599" cy="14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25" y="3220679"/>
            <a:ext cx="2102825" cy="15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325" y="4730876"/>
            <a:ext cx="3140931" cy="3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2100" y="3202938"/>
            <a:ext cx="2102824" cy="1488088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87"/>
          <p:cNvSpPr/>
          <p:nvPr/>
        </p:nvSpPr>
        <p:spPr>
          <a:xfrm>
            <a:off x="4654925" y="3812125"/>
            <a:ext cx="1072200" cy="32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64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87"/>
          <p:cNvSpPr txBox="1"/>
          <p:nvPr/>
        </p:nvSpPr>
        <p:spPr>
          <a:xfrm>
            <a:off x="5710500" y="3775675"/>
            <a:ext cx="34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세팅은 디폴트, 총 2개 만들기</a:t>
            </a:r>
            <a:endParaRPr/>
          </a:p>
        </p:txBody>
      </p:sp>
      <p:pic>
        <p:nvPicPr>
          <p:cNvPr id="648" name="Google Shape;648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0425" y="4730875"/>
            <a:ext cx="3047275" cy="3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75" y="2162175"/>
            <a:ext cx="14668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88"/>
          <p:cNvSpPr txBox="1"/>
          <p:nvPr/>
        </p:nvSpPr>
        <p:spPr>
          <a:xfrm>
            <a:off x="235313" y="276825"/>
            <a:ext cx="39840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Website 파일 작성</a:t>
            </a:r>
            <a:endParaRPr/>
          </a:p>
        </p:txBody>
      </p:sp>
      <p:pic>
        <p:nvPicPr>
          <p:cNvPr id="655" name="Google Shape;65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7050" y="1536875"/>
            <a:ext cx="2456050" cy="20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7325" y="1675179"/>
            <a:ext cx="2219101" cy="17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25" y="817772"/>
            <a:ext cx="3984000" cy="237261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9"/>
          <p:cNvSpPr txBox="1"/>
          <p:nvPr/>
        </p:nvSpPr>
        <p:spPr>
          <a:xfrm>
            <a:off x="235313" y="276825"/>
            <a:ext cx="39840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app.py 수정</a:t>
            </a:r>
            <a:endParaRPr/>
          </a:p>
        </p:txBody>
      </p:sp>
      <p:pic>
        <p:nvPicPr>
          <p:cNvPr id="663" name="Google Shape;66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200" y="817775"/>
            <a:ext cx="4619875" cy="2822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75" y="725500"/>
            <a:ext cx="1496800" cy="24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90"/>
          <p:cNvSpPr txBox="1"/>
          <p:nvPr/>
        </p:nvSpPr>
        <p:spPr>
          <a:xfrm>
            <a:off x="170563" y="174775"/>
            <a:ext cx="39840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s3 에 이미지 리소스 업로드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1"/>
          <p:cNvSpPr txBox="1"/>
          <p:nvPr/>
        </p:nvSpPr>
        <p:spPr>
          <a:xfrm>
            <a:off x="170563" y="174775"/>
            <a:ext cx="3984000" cy="400200"/>
          </a:xfrm>
          <a:prstGeom prst="rect">
            <a:avLst/>
          </a:prstGeom>
          <a:solidFill>
            <a:srgbClr val="F9642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app.py </a:t>
            </a:r>
            <a:r>
              <a:rPr lang="ko"/>
              <a:t>작성내용</a:t>
            </a:r>
            <a:endParaRPr/>
          </a:p>
        </p:txBody>
      </p:sp>
      <p:sp>
        <p:nvSpPr>
          <p:cNvPr id="675" name="Google Shape;675;p91"/>
          <p:cNvSpPr txBox="1"/>
          <p:nvPr/>
        </p:nvSpPr>
        <p:spPr>
          <a:xfrm>
            <a:off x="170575" y="763350"/>
            <a:ext cx="3000000" cy="29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chalice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Chalice</a:t>
            </a:r>
            <a:endParaRPr sz="7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chalicelib </a:t>
            </a:r>
            <a:r>
              <a:rPr lang="ko" sz="7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storage_service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chalicelib </a:t>
            </a:r>
            <a:r>
              <a:rPr lang="ko" sz="7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recognition_service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boto3</a:t>
            </a:r>
            <a:endParaRPr sz="7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endParaRPr sz="7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7CA66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####</a:t>
            </a:r>
            <a:endParaRPr sz="700">
              <a:solidFill>
                <a:srgbClr val="7CA66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7CA66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chalice application configuration</a:t>
            </a:r>
            <a:endParaRPr sz="700">
              <a:solidFill>
                <a:srgbClr val="7CA66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7CA66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####</a:t>
            </a:r>
            <a:endParaRPr sz="700">
              <a:solidFill>
                <a:srgbClr val="7CA66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Chalice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app_name</a:t>
            </a:r>
            <a:r>
              <a:rPr lang="ko" sz="7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'Capabilities'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700">
                <a:solidFill>
                  <a:srgbClr val="7CA66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폴더 이름과 동일하게 설정</a:t>
            </a:r>
            <a:endParaRPr sz="700">
              <a:solidFill>
                <a:srgbClr val="7CA66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debug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7CA66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개발자 모드 ( 디버깅 )</a:t>
            </a:r>
            <a:endParaRPr sz="700">
              <a:solidFill>
                <a:srgbClr val="7CA66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bname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'stu14.service.content'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7CA66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버킷 이름 ( 이미지 리소스가 업로드되어 있어야 한다. )</a:t>
            </a:r>
            <a:endParaRPr sz="700">
              <a:solidFill>
                <a:srgbClr val="7CA66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storage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storage_service.StorageService()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recog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recognition_service.RecognitionService()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6" name="Google Shape;676;p91"/>
          <p:cNvSpPr txBox="1"/>
          <p:nvPr/>
        </p:nvSpPr>
        <p:spPr>
          <a:xfrm>
            <a:off x="3307825" y="763350"/>
            <a:ext cx="3000000" cy="73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7CA66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chalice가 /demo-object-detection이라는 url 경로로 RESTful 엔드포인트를 정의하기 위해 사용하는 형식임</a:t>
            </a:r>
            <a:endParaRPr sz="700">
              <a:solidFill>
                <a:srgbClr val="7CA66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ko" sz="7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.route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'/demo-object-detection'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cors</a:t>
            </a:r>
            <a:r>
              <a:rPr lang="ko" sz="7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7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700">
                <a:solidFill>
                  <a:srgbClr val="7CA66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cors=True : 교차 출처 자원공유 (Cross-Origin Resources Sharing) https://developer.mozilla.org/en-US/docs/Web/HTTP/CORS</a:t>
            </a:r>
            <a:endParaRPr sz="700">
              <a:solidFill>
                <a:srgbClr val="7CA66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demo_object_detection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700">
                <a:solidFill>
                  <a:srgbClr val="7CA66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S3 버킷에서 파일 리스트 가져오기</a:t>
            </a:r>
            <a:endParaRPr sz="700">
              <a:solidFill>
                <a:srgbClr val="7CA66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client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boto3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7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client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's3'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'ap-northeast-2'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client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.list_objects_v2(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Bucket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bname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region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'ResponseMetadata'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'HTTPHeaders'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'x-amz-bucket-region'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flist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[]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7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"Contents"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fname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"Key"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flist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7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fname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700">
                <a:solidFill>
                  <a:srgbClr val="7CA66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#print(flist)</a:t>
            </a:r>
            <a:endParaRPr sz="700">
              <a:solidFill>
                <a:srgbClr val="7CA66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700">
                <a:solidFill>
                  <a:srgbClr val="7CA66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랜덤 초이스 (파일 하나 선택)</a:t>
            </a:r>
            <a:endParaRPr sz="700">
              <a:solidFill>
                <a:srgbClr val="7CA66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picked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choice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flist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700">
                <a:solidFill>
                  <a:srgbClr val="7CA66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객체 인식    </a:t>
            </a:r>
            <a:endParaRPr sz="700">
              <a:solidFill>
                <a:srgbClr val="7CA66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s3BucketName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bname</a:t>
            </a:r>
            <a:endParaRPr sz="700">
              <a:solidFill>
                <a:srgbClr val="9CDCFE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imageName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picked</a:t>
            </a:r>
            <a:endParaRPr sz="700">
              <a:solidFill>
                <a:srgbClr val="9CDCFE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recog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boto3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7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client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'rekognition'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'ap-northeast-2'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recognition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recog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.detect_labels(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ko" sz="7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'S3Object'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'Bucket'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s3BucketName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'Name'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imageName</a:t>
            </a:r>
            <a:endParaRPr sz="700">
              <a:solidFill>
                <a:srgbClr val="9CDCFE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700">
                <a:solidFill>
                  <a:srgbClr val="7CA66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JSON 형식 (K:V 딕셔너리 타입)</a:t>
            </a:r>
            <a:endParaRPr sz="700">
              <a:solidFill>
                <a:srgbClr val="7CA66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700">
                <a:solidFill>
                  <a:srgbClr val="7CA66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## {"imageName": jellyfish.jpg, "imageUrl": http:// ~, "objects": 객체인식 결과}</a:t>
            </a:r>
            <a:endParaRPr sz="700">
              <a:solidFill>
                <a:srgbClr val="7CA66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object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recognition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'Labels'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"imageName"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7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7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picked</a:t>
            </a:r>
            <a:r>
              <a:rPr lang="ko" sz="7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"imageUrl"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7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"http://</a:t>
            </a:r>
            <a:r>
              <a:rPr lang="ko" sz="7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region</a:t>
            </a:r>
            <a:r>
              <a:rPr lang="ko" sz="7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.amazonaws.com/</a:t>
            </a:r>
            <a:r>
              <a:rPr lang="ko" sz="7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bname</a:t>
            </a:r>
            <a:r>
              <a:rPr lang="ko" sz="7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ko" sz="7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picked</a:t>
            </a:r>
            <a:r>
              <a:rPr lang="ko" sz="7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"objects"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7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ko" sz="7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object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ko" sz="7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ko" sz="7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ko" sz="7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7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7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ko" sz="7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endParaRPr sz="700">
              <a:solidFill>
                <a:srgbClr val="9CDCFE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95275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6500" y="-880325"/>
            <a:ext cx="5734050" cy="1836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7550" y="1108774"/>
            <a:ext cx="2890475" cy="31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457700"/>
            <a:ext cx="4029075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443375" cy="14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1275"/>
            <a:ext cx="4333176" cy="11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88" y="2779640"/>
            <a:ext cx="4419599" cy="913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6" y="3692770"/>
            <a:ext cx="2176576" cy="12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030276" cy="17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12076"/>
            <a:ext cx="4419599" cy="10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548701"/>
            <a:ext cx="8839199" cy="120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399" y="2952675"/>
            <a:ext cx="4267201" cy="56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50" y="604838"/>
            <a:ext cx="489585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25" y="463450"/>
            <a:ext cx="6243051" cy="395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625" y="4547449"/>
            <a:ext cx="5110976" cy="2800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95"/>
          <p:cNvSpPr/>
          <p:nvPr/>
        </p:nvSpPr>
        <p:spPr>
          <a:xfrm>
            <a:off x="5363300" y="4620150"/>
            <a:ext cx="1599300" cy="2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64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95"/>
          <p:cNvSpPr txBox="1"/>
          <p:nvPr/>
        </p:nvSpPr>
        <p:spPr>
          <a:xfrm>
            <a:off x="6962600" y="4271838"/>
            <a:ext cx="2088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내용으로 출력 후 프론트에서 가다듬어 출력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50" y="167300"/>
            <a:ext cx="2603975" cy="12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50" y="1722888"/>
            <a:ext cx="3257499" cy="16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209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6" y="2367775"/>
            <a:ext cx="1699625" cy="26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7200" y="3353349"/>
            <a:ext cx="7014399" cy="82790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2353350" y="4310100"/>
            <a:ext cx="54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stu14_01에게는 사용자 생성 권한을 주지 않음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